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5" r:id="rId8"/>
    <p:sldId id="266" r:id="rId9"/>
    <p:sldId id="268" r:id="rId10"/>
    <p:sldId id="270" r:id="rId11"/>
    <p:sldId id="271" r:id="rId12"/>
    <p:sldId id="273" r:id="rId13"/>
    <p:sldId id="274" r:id="rId14"/>
    <p:sldId id="275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6D276-9F40-43A2-8C00-FB971E6AAD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43FE6-211D-41DE-BA4B-23BE5B0DA887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52F04-4002-43F1-B3D7-51EBA5E91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123"/>
          <p:cNvPicPr>
            <a:picLocks noChangeAspect="1" noChangeArrowheads="1"/>
          </p:cNvPicPr>
          <p:nvPr/>
        </p:nvPicPr>
        <p:blipFill>
          <a:blip r:embed="rId2" cstate="print"/>
          <a:srcRect l="3734" r="47758"/>
          <a:stretch>
            <a:fillRect/>
          </a:stretch>
        </p:blipFill>
        <p:spPr bwMode="auto">
          <a:xfrm>
            <a:off x="468313" y="260350"/>
            <a:ext cx="3622675" cy="58340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" name="Picture 4" descr="Абстракц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60350"/>
            <a:ext cx="4463728" cy="58324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3968" y="836713"/>
            <a:ext cx="42484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«Избранные страницы творчества поэтов-модернистов».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Рисунок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5890666"/>
          </a:xfrm>
        </p:spPr>
        <p:txBody>
          <a:bodyPr>
            <a:noAutofit/>
          </a:bodyPr>
          <a:lstStyle/>
          <a:p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машинами — моторами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звали те автомобили,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запросто теперь с которыми —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тогда чудесны были.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Авиатором пилота,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самолет — аэропланом,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даже светописью — фото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звали в том столетье славном,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случайно затесалось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 двадцатым с девятнадцатым,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девятьсотым</a:t>
            </a: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начиналось</a:t>
            </a:r>
            <a:b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окончилось семнадцатым.</a:t>
            </a:r>
            <a:r>
              <a:rPr lang="ru-RU" sz="2300" dirty="0"/>
              <a:t/>
            </a:r>
            <a:br>
              <a:rPr lang="ru-RU" sz="2300" dirty="0"/>
            </a:br>
            <a:endParaRPr lang="ru-RU" sz="2300" dirty="0"/>
          </a:p>
        </p:txBody>
      </p:sp>
      <p:pic>
        <p:nvPicPr>
          <p:cNvPr id="10" name="Picture 6" descr="Борис Слуцкий. Фото 19?? год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908720"/>
            <a:ext cx="2808312" cy="36004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211960" y="3231560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Б.А. Слуцкий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Рисунок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5" name="Picture 6" descr="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476672"/>
            <a:ext cx="6408738" cy="4247728"/>
          </a:xfrm>
          <a:prstGeom prst="rect">
            <a:avLst/>
          </a:prstGeom>
          <a:noFill/>
          <a:ln w="38100">
            <a:solidFill>
              <a:srgbClr val="2165C9"/>
            </a:solidFill>
            <a:miter lim="800000"/>
            <a:headEnd/>
            <a:tailEnd/>
          </a:ln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90100"/>
            <a:ext cx="2568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692696"/>
            <a:ext cx="47525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Начало века дало такое количество  талантливых поэтов, что их число можно было бы сравнить с россыпью сотен звезд  на черном бархате ночного неба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Рисунок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616530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определить основные принципы поэзии модернизма;</a:t>
            </a:r>
            <a:b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раскрыть 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социальную сущность и художественную ценность новых направлений в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искусстве конца Х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 – начала ХХ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вв.</a:t>
            </a:r>
            <a:b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урока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1.Углубить 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расширить знания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учащихся о поэтах серебряного века</a:t>
            </a:r>
            <a:b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2.Развивать 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образное мышление учащихся при анализе стихотворений поэтов серебряного века.</a:t>
            </a:r>
            <a:b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3.Воспитывать  эстетическое чувство, тонкий вкус на  произведениях русского модернизма.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568953" cy="58324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atin typeface="Monotype Corsiva" pitchFamily="66" charset="0"/>
              </a:rPr>
              <a:t>Разное понимание </a:t>
            </a:r>
            <a:r>
              <a:rPr lang="ru-RU" b="1" i="1" u="sng" dirty="0" smtClean="0">
                <a:latin typeface="Monotype Corsiva" pitchFamily="66" charset="0"/>
              </a:rPr>
              <a:t>роли и места </a:t>
            </a:r>
            <a:br>
              <a:rPr lang="ru-RU" b="1" i="1" u="sng" dirty="0" smtClean="0">
                <a:latin typeface="Monotype Corsiva" pitchFamily="66" charset="0"/>
              </a:rPr>
            </a:br>
            <a:r>
              <a:rPr lang="ru-RU" b="1" i="1" u="sng" dirty="0" smtClean="0">
                <a:latin typeface="Monotype Corsiva" pitchFamily="66" charset="0"/>
              </a:rPr>
              <a:t>человека в мироздании</a:t>
            </a:r>
            <a:br>
              <a:rPr lang="ru-RU" b="1" i="1" u="sng" dirty="0" smtClean="0">
                <a:latin typeface="Monotype Corsiva" pitchFamily="66" charset="0"/>
              </a:rPr>
            </a:br>
            <a:endParaRPr lang="ru-RU" b="1" i="1" u="sng" dirty="0">
              <a:latin typeface="Monotype Corsiva" pitchFamily="66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853136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Реализм                              модернизм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851920" y="2348880"/>
            <a:ext cx="2426568" cy="13464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2123728" y="2348880"/>
            <a:ext cx="1800200" cy="1440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01625"/>
            <a:ext cx="8351837" cy="59356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Слово  «модернизм» (франц.) означает новейший, современный. В русском модернизме были представлены следующие течения: символизм, акмеизм, футуризм и др.Модернисты выступали против реализма. Им чужды социальные ценности. Их целью было создание новой поэтической культуры.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8207375" cy="58324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9222" name="Picture 6" descr="Модерниз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163" y="549275"/>
            <a:ext cx="7667625" cy="5256213"/>
          </a:xfrm>
          <a:prstGeom prst="rect">
            <a:avLst/>
          </a:prstGeom>
          <a:gradFill rotWithShape="1">
            <a:gsLst>
              <a:gs pos="0">
                <a:srgbClr val="2F5E76"/>
              </a:gs>
              <a:gs pos="50000">
                <a:srgbClr val="66CCFF"/>
              </a:gs>
              <a:gs pos="100000">
                <a:srgbClr val="2F5E76"/>
              </a:gs>
            </a:gsLst>
            <a:lin ang="5400000" scaled="1"/>
          </a:gradFill>
          <a:ln w="38100">
            <a:solidFill>
              <a:srgbClr val="66C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Рисунок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8" descr="Бальмонт"/>
          <p:cNvPicPr>
            <a:picLocks noChangeAspect="1" noChangeArrowheads="1"/>
          </p:cNvPicPr>
          <p:nvPr/>
        </p:nvPicPr>
        <p:blipFill>
          <a:blip r:embed="rId3" cstate="print"/>
          <a:srcRect l="11319" t="7825" b="9770"/>
          <a:stretch>
            <a:fillRect/>
          </a:stretch>
        </p:blipFill>
        <p:spPr bwMode="auto">
          <a:xfrm>
            <a:off x="6156325" y="2924175"/>
            <a:ext cx="2251075" cy="3025775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6" name="Picture 7" descr="Брюсов"/>
          <p:cNvPicPr>
            <a:picLocks noChangeAspect="1" noChangeArrowheads="1"/>
          </p:cNvPicPr>
          <p:nvPr/>
        </p:nvPicPr>
        <p:blipFill>
          <a:blip r:embed="rId4" cstate="print"/>
          <a:srcRect l="9615" r="8928" b="11760"/>
          <a:stretch>
            <a:fillRect/>
          </a:stretch>
        </p:blipFill>
        <p:spPr bwMode="auto">
          <a:xfrm>
            <a:off x="3923928" y="3617913"/>
            <a:ext cx="2447925" cy="3240087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8" name="Picture 5" descr="Мережковский"/>
          <p:cNvPicPr>
            <a:picLocks noChangeAspect="1" noChangeArrowheads="1"/>
          </p:cNvPicPr>
          <p:nvPr/>
        </p:nvPicPr>
        <p:blipFill>
          <a:blip r:embed="rId5" cstate="print"/>
          <a:srcRect l="7004" r="4222" b="3928"/>
          <a:stretch>
            <a:fillRect/>
          </a:stretch>
        </p:blipFill>
        <p:spPr bwMode="auto">
          <a:xfrm>
            <a:off x="0" y="836712"/>
            <a:ext cx="2736850" cy="3455987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9" name="Picture 6" descr="Гиппиус"/>
          <p:cNvPicPr>
            <a:picLocks noChangeAspect="1" noChangeArrowheads="1"/>
          </p:cNvPicPr>
          <p:nvPr/>
        </p:nvPicPr>
        <p:blipFill>
          <a:blip r:embed="rId6" cstate="print"/>
          <a:srcRect l="3709" t="2711" b="10814"/>
          <a:stretch>
            <a:fillRect/>
          </a:stretch>
        </p:blipFill>
        <p:spPr bwMode="auto">
          <a:xfrm>
            <a:off x="2411760" y="2249488"/>
            <a:ext cx="1895475" cy="4608512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10" name="Picture 8" descr="Блок"/>
          <p:cNvPicPr>
            <a:picLocks noChangeAspect="1" noChangeArrowheads="1"/>
          </p:cNvPicPr>
          <p:nvPr/>
        </p:nvPicPr>
        <p:blipFill>
          <a:blip r:embed="rId7" cstate="print"/>
          <a:srcRect l="8041" b="10307"/>
          <a:stretch>
            <a:fillRect/>
          </a:stretch>
        </p:blipFill>
        <p:spPr bwMode="auto">
          <a:xfrm>
            <a:off x="5004048" y="332656"/>
            <a:ext cx="2278013" cy="2664296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9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8207375" cy="58324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116013" y="404813"/>
            <a:ext cx="6769100" cy="677108"/>
          </a:xfrm>
          <a:prstGeom prst="rect">
            <a:avLst/>
          </a:prstGeom>
          <a:gradFill rotWithShape="1">
            <a:gsLst>
              <a:gs pos="0">
                <a:srgbClr val="2165C9"/>
              </a:gs>
              <a:gs pos="50000">
                <a:schemeClr val="bg1"/>
              </a:gs>
              <a:gs pos="100000">
                <a:srgbClr val="2165C9"/>
              </a:gs>
            </a:gsLst>
            <a:lin ang="5400000" scaled="1"/>
          </a:gradFill>
          <a:ln w="38100">
            <a:solidFill>
              <a:srgbClr val="33CC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равнительная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таблица  </a:t>
            </a:r>
          </a:p>
          <a:p>
            <a:pPr algn="ctr">
              <a:defRPr/>
            </a:pP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модернистских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течений рубежа 19-20 веков</a:t>
            </a:r>
          </a:p>
        </p:txBody>
      </p:sp>
      <p:graphicFrame>
        <p:nvGraphicFramePr>
          <p:cNvPr id="10585" name="Group 345"/>
          <p:cNvGraphicFramePr>
            <a:graphicFrameLocks noGrp="1"/>
          </p:cNvGraphicFramePr>
          <p:nvPr>
            <p:ph idx="1"/>
          </p:nvPr>
        </p:nvGraphicFramePr>
        <p:xfrm>
          <a:off x="457200" y="1340767"/>
          <a:ext cx="8229600" cy="4823021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6225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Критерии для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сопоставления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Символизм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Акмеизм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Футуризм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9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1.Отношение к миру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Мир не познаваем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Мир познаваем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Мир надо переделать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2.Роль поэта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Поэт- пророк разгадывает тайны бытия, слова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Поэт возвращает слову ясность, простоту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Поэт разрушает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старое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3.Отношеие к слову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Слово многозначно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И  символично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Четкая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определен-ность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слова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Свобода в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обраще-нии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со словом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6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4.Особенности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формы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Намеки,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иносказа-ния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Конкретная образность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Обилие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неологиз-мов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искажений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слов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5.Близкий род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искусства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Музыка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Живопись,архитек-тура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, скульптура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Живопись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Литературоведческий диктант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Модернизм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Серебряный век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3.Символизм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4.Акмеизм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Футуризм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4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Декаденство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И.Ф.Анненский «Баллада»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Позади лишь вымершая дача...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Желтая и скользкая... С балкона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Холст повис, ненужный там... Но спешно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Оборвав, сломали георгины.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«Во блаженном...» И качнулись клячи.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Маскарад печалей их измаял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Желтый пес у разоренной дачи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Бил хвостом по ельнику и лаял..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 descr="На фото Иннокентий Фёдорович  Анненский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068960"/>
            <a:ext cx="244827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8207375" cy="58324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1116013" y="467727"/>
            <a:ext cx="6913562" cy="544764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50000">
                <a:schemeClr val="accent1"/>
              </a:gs>
              <a:gs pos="100000">
                <a:srgbClr val="33C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           </a:t>
            </a:r>
            <a:r>
              <a:rPr lang="ru-RU" sz="36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Бобэоби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пелись губы,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Вээоми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пелись взоры,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Пиээо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пелись брови,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Лиэээй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пелся облик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Гзи-гзи-гзэо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пелась цепь.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 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холсте каких-то соответствий                                 </a:t>
            </a:r>
          </a:p>
          <a:p>
            <a:pPr>
              <a:defRPr/>
            </a:pP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Вне протяжения 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жило   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лицо.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				</a:t>
            </a:r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Хлебников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8207375" cy="6192986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Н.С.Гумилев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кажется – в мире, как прежде, есть страны,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Куда не ступала людская нога,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Где в солнечных рощах живут великаны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светят в прозрачной воде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жемчуга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Николай Гумилёв. Царское село. 1909 год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005064"/>
            <a:ext cx="18764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8207375" cy="6192986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Игорь Северянин (Лотарев).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В те времена, когда роились грезы 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В сердцах людей, прозрачны и </a:t>
            </a:r>
            <a:r>
              <a:rPr lang="ru-RU" dirty="0" smtClean="0">
                <a:solidFill>
                  <a:schemeClr val="bg1"/>
                </a:solidFill>
              </a:rPr>
              <a:t>ясны,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Как хороши, как свежи были розы 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Моей </a:t>
            </a:r>
            <a:r>
              <a:rPr lang="ru-RU" dirty="0">
                <a:solidFill>
                  <a:schemeClr val="bg1"/>
                </a:solidFill>
              </a:rPr>
              <a:t>любви, и славы, и весны!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Прошли лета, и всюду льются слезы... 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Нет ни страны, ни тех, кто жил в стране... 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Как хороши, как свежи ныне розы 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Воспоминаний о минувшем дне!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Но дни идут – уже стихают грозы. 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Вернуться в дом Россия ищет троп... 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Как хороши, как свежи будут розы, </a:t>
            </a: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Моей страной мне брошенные в гроб!</a:t>
            </a:r>
          </a:p>
          <a:p>
            <a:pPr>
              <a:buNone/>
            </a:pPr>
            <a:r>
              <a:rPr lang="ru-RU" i="1" dirty="0">
                <a:solidFill>
                  <a:schemeClr val="bg1"/>
                </a:solidFill>
              </a:rPr>
              <a:t>				1925 г.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Фото Северянина Игоря Москва 1915 год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916832"/>
            <a:ext cx="30963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еребряного века силуэт..."/>
          <p:cNvPicPr>
            <a:picLocks noChangeAspect="1" noChangeArrowheads="1"/>
          </p:cNvPicPr>
          <p:nvPr/>
        </p:nvPicPr>
        <p:blipFill>
          <a:blip r:embed="rId2" cstate="print"/>
          <a:srcRect l="4213" r="1297"/>
          <a:stretch>
            <a:fillRect/>
          </a:stretch>
        </p:blipFill>
        <p:spPr bwMode="auto">
          <a:xfrm>
            <a:off x="755576" y="332656"/>
            <a:ext cx="3240088" cy="5544616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</a:t>
            </a:r>
            <a:r>
              <a:rPr lang="ru-RU" dirty="0"/>
              <a:t> </a:t>
            </a:r>
            <a:r>
              <a:rPr lang="ru-RU" dirty="0" smtClean="0"/>
              <a:t>                  </a:t>
            </a:r>
            <a:r>
              <a:rPr lang="ru-RU" dirty="0"/>
              <a:t>Домашнее задание.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				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Подготовьте к уроку 					</a:t>
            </a:r>
            <a:r>
              <a:rPr lang="ru-RU" sz="3300" u="sng" dirty="0" smtClean="0">
                <a:latin typeface="Times New Roman" pitchFamily="18" charset="0"/>
                <a:cs typeface="Times New Roman" pitchFamily="18" charset="0"/>
              </a:rPr>
              <a:t>устный рассказ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на тему 					 	«</a:t>
            </a:r>
            <a:r>
              <a:rPr lang="ru-RU" sz="3300" b="1" i="1" dirty="0" smtClean="0">
                <a:latin typeface="Times New Roman" pitchFamily="18" charset="0"/>
                <a:cs typeface="Times New Roman" pitchFamily="18" charset="0"/>
              </a:rPr>
              <a:t>Мой любимый поэт 				серебряного века»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 					Расскажите, чем 						привлекло вас 						творчество одного из 					поэтов начала 						XX века, постарайтесь 					сопровождать свои 					выступления чтением 					наизусть строк любимого поэта.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414</Words>
  <Application>Microsoft Office PowerPoint</Application>
  <PresentationFormat>Экран (4:3)</PresentationFormat>
  <Paragraphs>90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Не машинами — моторами звали те автомобили, запросто теперь с которыми — а тогда чудесны были.   Авиатором пилота, самолет — аэропланом, даже светописью — фото звали в том столетье славном,   что случайно затесалось меж двадцатым с девятнадцатым, девятьсотым начиналось и окончилось семнадцатым. </vt:lpstr>
      <vt:lpstr>Слайд 3</vt:lpstr>
      <vt:lpstr>Цель: определить основные принципы поэзии модернизма;    раскрыть социальную сущность и художественную ценность новых направлений в  искусстве конца ХIХ – начала ХХ вв.  Задачи урока:         1.Углубить и расширить знания учащихся о поэтах серебряного века 2.Развивать образное мышление учащихся при анализе стихотворений поэтов серебряного века. 3.Воспитывать  эстетическое чувство, тонкий вкус на  произведениях русского модернизма. </vt:lpstr>
      <vt:lpstr>Разное понимание роли и места  человека в мироздании </vt:lpstr>
      <vt:lpstr>Слайд 6</vt:lpstr>
      <vt:lpstr>Слайд 7</vt:lpstr>
      <vt:lpstr>Слайд 8</vt:lpstr>
      <vt:lpstr>Слайд 9</vt:lpstr>
      <vt:lpstr>Литературоведческий диктант</vt:lpstr>
      <vt:lpstr>И.Ф.Анненский «Баллада»</vt:lpstr>
      <vt:lpstr>Слайд 12</vt:lpstr>
      <vt:lpstr>Н.С.Гумилев</vt:lpstr>
      <vt:lpstr>Игорь Северянин (Лотарев).</vt:lpstr>
      <vt:lpstr>                             Домашнее задание.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16</cp:revision>
  <dcterms:created xsi:type="dcterms:W3CDTF">2017-01-26T05:09:28Z</dcterms:created>
  <dcterms:modified xsi:type="dcterms:W3CDTF">2017-01-26T07:35:45Z</dcterms:modified>
</cp:coreProperties>
</file>